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810" r:id="rId2"/>
    <p:sldMasterId id="2147483822" r:id="rId3"/>
  </p:sldMasterIdLst>
  <p:notesMasterIdLst>
    <p:notesMasterId r:id="rId29"/>
  </p:notesMasterIdLst>
  <p:sldIdLst>
    <p:sldId id="272" r:id="rId4"/>
    <p:sldId id="297" r:id="rId5"/>
    <p:sldId id="300" r:id="rId6"/>
    <p:sldId id="298" r:id="rId7"/>
    <p:sldId id="301" r:id="rId8"/>
    <p:sldId id="258" r:id="rId9"/>
    <p:sldId id="259" r:id="rId10"/>
    <p:sldId id="302" r:id="rId11"/>
    <p:sldId id="303" r:id="rId12"/>
    <p:sldId id="261" r:id="rId13"/>
    <p:sldId id="305" r:id="rId14"/>
    <p:sldId id="304" r:id="rId15"/>
    <p:sldId id="288" r:id="rId16"/>
    <p:sldId id="264" r:id="rId17"/>
    <p:sldId id="265" r:id="rId18"/>
    <p:sldId id="266" r:id="rId19"/>
    <p:sldId id="267" r:id="rId20"/>
    <p:sldId id="286" r:id="rId21"/>
    <p:sldId id="289" r:id="rId22"/>
    <p:sldId id="290" r:id="rId23"/>
    <p:sldId id="291" r:id="rId24"/>
    <p:sldId id="292" r:id="rId25"/>
    <p:sldId id="268" r:id="rId26"/>
    <p:sldId id="293" r:id="rId27"/>
    <p:sldId id="29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0066"/>
    <a:srgbClr val="000099"/>
    <a:srgbClr val="FFFF99"/>
    <a:srgbClr val="0000FF"/>
    <a:srgbClr val="66CCFF"/>
    <a:srgbClr val="FFCCFF"/>
    <a:srgbClr val="FF66CC"/>
    <a:srgbClr val="66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6" autoAdjust="0"/>
    <p:restoredTop sz="94673" autoAdjust="0"/>
  </p:normalViewPr>
  <p:slideViewPr>
    <p:cSldViewPr>
      <p:cViewPr>
        <p:scale>
          <a:sx n="86" d="100"/>
          <a:sy n="86" d="100"/>
        </p:scale>
        <p:origin x="4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335CF2-3E3A-422B-9329-B672AF081E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F9665-4438-4323-8DFB-130F1D167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67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2A90-BCB4-424C-9B1C-C79D9A065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16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DD486-8B87-42AC-9C11-3C7029FEC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14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vi-VN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17549-6A44-4814-8504-A72A4ADDF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88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9626-D7D5-44F2-9311-7AB56BA74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00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vi-VN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43676-9027-4220-A05C-E033887D1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47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A01A-D8B6-4FCE-802D-0013A65100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37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3764-02D7-48C7-AA69-72E6045B5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CEF39-CAFA-42F3-880F-0A3C1472C2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0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851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84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2146-29C1-4861-A467-FFF012520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1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255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40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65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278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58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6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96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256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96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6FBD-E95E-412F-BECE-E4E17C201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551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8691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920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2669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3964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012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45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16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14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525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26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0413-261F-4D54-8E3D-14366926A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744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9" y="273050"/>
            <a:ext cx="8226425" cy="5854700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 eaLnBrk="1" hangingPunct="1">
              <a:spcBef>
                <a:spcPts val="0"/>
              </a:spcBef>
              <a:spcAft>
                <a:spcPts val="0"/>
              </a:spcAft>
            </a:pPr>
            <a:endParaRPr lang="vi-VN" sz="788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 eaLnBrk="1" hangingPunct="1">
              <a:spcBef>
                <a:spcPts val="0"/>
              </a:spcBef>
              <a:spcAft>
                <a:spcPts val="0"/>
              </a:spcAft>
            </a:pPr>
            <a:endParaRPr lang="vi-VN" sz="788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 eaLnBrk="1" hangingPunct="1">
              <a:spcBef>
                <a:spcPts val="0"/>
              </a:spcBef>
              <a:spcAft>
                <a:spcPts val="0"/>
              </a:spcAft>
            </a:pPr>
            <a:fld id="{9A0DB2DC-4C9A-4742-B13C-FB6460FD3503}" type="slidenum">
              <a:rPr lang="en-US" altLang="en-US" sz="788" noProof="1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Arial" charset="0"/>
              </a:rPr>
              <a:pPr defTabSz="514350" eaLnBrk="1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788" noProof="1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3801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98E1-2B22-4A48-ACA3-27E1124B09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32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0333-CE78-4DFC-A1A5-27405B5D9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93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2E7C3-326E-44D5-B371-F0AAB0C58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36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D11F-70F5-48AE-A848-C610A3C330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7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330B-F569-4B57-A691-5DF044C45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0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B12F27E-6AC1-4CEE-9E05-BFB99F2CD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793" r:id="rId7"/>
    <p:sldLayoutId id="2147483803" r:id="rId8"/>
    <p:sldLayoutId id="2147483794" r:id="rId9"/>
    <p:sldLayoutId id="2147483795" r:id="rId10"/>
    <p:sldLayoutId id="2147483804" r:id="rId11"/>
    <p:sldLayoutId id="2147483805" r:id="rId12"/>
    <p:sldLayoutId id="2147483796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84E04-1430-4577-B971-B55C693739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5/25/2020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6780B-C48E-4A6A-91FE-5094FAA03F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1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5/26/2020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</a:pPr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1435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44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Phan%20Thu%20Lan\TOAN%205%20NDU\Vao%20rung%20hoa.wav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Vao rung ho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3352800" y="1370614"/>
            <a:ext cx="243840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Toán</a:t>
            </a:r>
          </a:p>
        </p:txBody>
      </p:sp>
      <p:pic>
        <p:nvPicPr>
          <p:cNvPr id="16388" name="Picture 10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0015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015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578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-41275" y="-6350"/>
            <a:ext cx="1719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578724" y="14288"/>
            <a:ext cx="1676401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52468">
            <a:off x="-129381" y="5415756"/>
            <a:ext cx="1684337" cy="14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3096">
            <a:off x="7555706" y="5511007"/>
            <a:ext cx="1646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705600" y="226695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1676400" y="226695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16397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6858000" y="4572000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1524000" y="4648200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6401" name="WordArt 122"/>
          <p:cNvSpPr>
            <a:spLocks noChangeArrowheads="1" noChangeShapeType="1" noTextEdit="1"/>
          </p:cNvSpPr>
          <p:nvPr/>
        </p:nvSpPr>
        <p:spPr bwMode="auto">
          <a:xfrm>
            <a:off x="990600" y="2737886"/>
            <a:ext cx="7162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CỘNG SỐ ĐO THỜI GIAN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19" fill="hold"/>
                                        <p:tgtEl>
                                          <p:spTgt spid="18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4119"/>
                            </p:stCondLst>
                            <p:childTnLst>
                              <p:par>
                                <p:cTn id="12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6119"/>
                            </p:stCondLst>
                            <p:childTnLst>
                              <p:par>
                                <p:cTn id="16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8119"/>
                            </p:stCondLst>
                            <p:childTnLst>
                              <p:par>
                                <p:cTn id="20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119"/>
                            </p:stCondLst>
                            <p:childTnLst>
                              <p:par>
                                <p:cTn id="24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5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61474" y="152400"/>
            <a:ext cx="8458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FF0066"/>
                </a:solidFill>
              </a:rPr>
              <a:t>Ví dụ 2:</a:t>
            </a:r>
            <a:r>
              <a:rPr lang="en-US" altLang="en-US" sz="2800">
                <a:solidFill>
                  <a:srgbClr val="0000FF"/>
                </a:solidFill>
              </a:rPr>
              <a:t> Một người tham gia đua xe đạp quãng đường đầu tiên đi hết 22 phút 58 giây, quãng đường thứ hai đi hết 23 phút 25 giây. </a:t>
            </a:r>
            <a:r>
              <a:rPr lang="en-US" altLang="en-US" sz="2800">
                <a:solidFill>
                  <a:srgbClr val="0000FF"/>
                </a:solidFill>
              </a:rPr>
              <a:t>Hỏi </a:t>
            </a:r>
            <a:r>
              <a:rPr lang="en-US" altLang="en-US" sz="2800" smtClean="0">
                <a:solidFill>
                  <a:srgbClr val="0000FF"/>
                </a:solidFill>
              </a:rPr>
              <a:t>người </a:t>
            </a:r>
            <a:r>
              <a:rPr lang="en-US" altLang="en-US" sz="2800">
                <a:solidFill>
                  <a:srgbClr val="0000FF"/>
                </a:solidFill>
              </a:rPr>
              <a:t>đó đi cả hai quãng đường hết bao nhiêu thời gian ?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1060341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15000" y="14478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95137" y="1447800"/>
            <a:ext cx="2233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11868" y="1905000"/>
            <a:ext cx="320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04800" y="2133600"/>
            <a:ext cx="8714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mtClean="0">
                <a:solidFill>
                  <a:srgbClr val="000099"/>
                </a:solidFill>
              </a:rPr>
              <a:t>Ta phải thực hiện phép cộng: </a:t>
            </a:r>
            <a:r>
              <a:rPr lang="en-US" altLang="en-US" b="1" smtClean="0">
                <a:solidFill>
                  <a:srgbClr val="FF0000"/>
                </a:solidFill>
              </a:rPr>
              <a:t>22 phút 58 giây + 23 phút 25 giây = ?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04800" y="2645390"/>
            <a:ext cx="3607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mtClean="0">
                <a:solidFill>
                  <a:srgbClr val="000099"/>
                </a:solidFill>
              </a:rPr>
              <a:t>Ta đặt tính rồi tính như sau: 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3087898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FF0000"/>
                </a:solidFill>
              </a:rPr>
              <a:t>22 phút 58 giây </a:t>
            </a:r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3124200" y="3490049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FF0000"/>
                </a:solidFill>
              </a:rPr>
              <a:t>23 phút 25 giây </a:t>
            </a:r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825416" y="3318730"/>
            <a:ext cx="35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FF0000"/>
                </a:solidFill>
              </a:rPr>
              <a:t>+</a:t>
            </a:r>
            <a:endParaRPr lang="vi-VN"/>
          </a:p>
        </p:txBody>
      </p:sp>
      <p:cxnSp>
        <p:nvCxnSpPr>
          <p:cNvPr id="32" name="Straight Connector 31"/>
          <p:cNvCxnSpPr/>
          <p:nvPr/>
        </p:nvCxnSpPr>
        <p:spPr>
          <a:xfrm>
            <a:off x="3124200" y="3951714"/>
            <a:ext cx="2233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43400" y="4002985"/>
            <a:ext cx="338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3</a:t>
            </a:r>
            <a:endParaRPr lang="vi-VN">
              <a:solidFill>
                <a:srgbClr val="00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79954" y="40029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8</a:t>
            </a:r>
            <a:endParaRPr lang="vi-VN">
              <a:solidFill>
                <a:srgbClr val="000099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49828" y="3977862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giây </a:t>
            </a:r>
            <a:endParaRPr lang="vi-VN">
              <a:solidFill>
                <a:srgbClr val="00009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59723" y="40040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99"/>
                </a:solidFill>
              </a:rPr>
              <a:t>5</a:t>
            </a:r>
            <a:endParaRPr lang="vi-VN">
              <a:solidFill>
                <a:srgbClr val="000099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99205" y="400298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99"/>
                </a:solidFill>
              </a:rPr>
              <a:t>4</a:t>
            </a:r>
            <a:endParaRPr lang="vi-VN">
              <a:solidFill>
                <a:srgbClr val="000099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4880" y="3992071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000099"/>
                </a:solidFill>
              </a:rPr>
              <a:t>phút</a:t>
            </a:r>
            <a:endParaRPr lang="vi-VN">
              <a:solidFill>
                <a:srgbClr val="000099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03582" y="3990423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000099"/>
                </a:solidFill>
              </a:rPr>
              <a:t>(83 giây = 1 phút 23 giây) </a:t>
            </a:r>
            <a:endParaRPr lang="vi-VN">
              <a:solidFill>
                <a:srgbClr val="000099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352800" y="4343400"/>
            <a:ext cx="3352800" cy="228600"/>
            <a:chOff x="3352800" y="4343400"/>
            <a:chExt cx="3352800" cy="228600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3352800" y="4343400"/>
              <a:ext cx="0" cy="22860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352800" y="4572000"/>
              <a:ext cx="3352800" cy="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705600" y="4343400"/>
              <a:ext cx="0" cy="228600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2494191" y="4597122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000099"/>
                </a:solidFill>
              </a:rPr>
              <a:t>Hay 46 </a:t>
            </a:r>
            <a:r>
              <a:rPr lang="en-US" altLang="en-US" b="1" smtClean="0">
                <a:solidFill>
                  <a:srgbClr val="000099"/>
                </a:solidFill>
              </a:rPr>
              <a:t>phút</a:t>
            </a:r>
            <a:endParaRPr lang="vi-VN">
              <a:solidFill>
                <a:srgbClr val="000099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76747" y="3990423"/>
            <a:ext cx="1116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000099"/>
                </a:solidFill>
              </a:rPr>
              <a:t>23 giây</a:t>
            </a:r>
            <a:endParaRPr lang="vi-VN"/>
          </a:p>
        </p:txBody>
      </p:sp>
      <p:sp>
        <p:nvSpPr>
          <p:cNvPr id="56" name="Rectangle 55"/>
          <p:cNvSpPr/>
          <p:nvPr/>
        </p:nvSpPr>
        <p:spPr>
          <a:xfrm>
            <a:off x="890691" y="5062974"/>
            <a:ext cx="7582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smtClean="0">
                <a:solidFill>
                  <a:srgbClr val="003366"/>
                </a:solidFill>
              </a:rPr>
              <a:t>Vậy: 22 phút 58 giây + 23 phút 25 giây = 46 phút 23 giây</a:t>
            </a:r>
            <a:endParaRPr lang="vi-VN">
              <a:solidFill>
                <a:srgbClr val="0033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46 L -0.35608 0.0907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  <p:bldP spid="10" grpId="0"/>
      <p:bldP spid="11" grpId="0"/>
      <p:bldP spid="13" grpId="0"/>
      <p:bldP spid="15" grpId="0"/>
      <p:bldP spid="17" grpId="0"/>
      <p:bldP spid="19" grpId="0"/>
      <p:bldP spid="41" grpId="0"/>
      <p:bldP spid="20" grpId="0"/>
      <p:bldP spid="43" grpId="0"/>
      <p:bldP spid="54" grpId="0"/>
      <p:bldP spid="36" grpId="0"/>
      <p:bldP spid="36" grpId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033316" y="866778"/>
            <a:ext cx="3466478" cy="2420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454" y="879637"/>
            <a:ext cx="4166303" cy="2420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5315737" y="1974626"/>
            <a:ext cx="3654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5340677" y="1176243"/>
            <a:ext cx="363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5341820" y="1572195"/>
            <a:ext cx="3611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1" name="Rectangle 19"/>
          <p:cNvSpPr>
            <a:spLocks noChangeArrowheads="1"/>
          </p:cNvSpPr>
          <p:nvPr/>
        </p:nvSpPr>
        <p:spPr bwMode="auto">
          <a:xfrm>
            <a:off x="5310371" y="2334666"/>
            <a:ext cx="3741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797086" y="1516859"/>
            <a:ext cx="400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792117" y="2312122"/>
            <a:ext cx="645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nhuận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793911" y="1062636"/>
            <a:ext cx="4017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777369" y="1927809"/>
            <a:ext cx="3989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22930" y="2650220"/>
            <a:ext cx="54371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nhuận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2063" y="200358"/>
            <a:ext cx="590465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ĐƠN VỊ ĐO THỜI GIAN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25640" y="1062272"/>
            <a:ext cx="874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83680" y="1500187"/>
            <a:ext cx="984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62436" y="1890743"/>
            <a:ext cx="874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365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715282" y="2299041"/>
            <a:ext cx="87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366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94471" y="2648644"/>
            <a:ext cx="663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93142" y="1189506"/>
            <a:ext cx="29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480669" y="1572195"/>
            <a:ext cx="738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289086" y="1988840"/>
            <a:ext cx="79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433102" y="2344519"/>
            <a:ext cx="681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08245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71600"/>
            <a:ext cx="764177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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Muốn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thực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hiện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cộng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số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đo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thời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gian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ta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làm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thế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err="1">
                <a:solidFill>
                  <a:prstClr val="black"/>
                </a:solidFill>
                <a:cs typeface="Times New Roman" panose="02020603050405020304" pitchFamily="18" charset="0"/>
              </a:rPr>
              <a:t>nào</a:t>
            </a:r>
            <a:r>
              <a:rPr lang="en-US" sz="2100" b="1">
                <a:solidFill>
                  <a:prstClr val="black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548" y="1874736"/>
            <a:ext cx="7641772" cy="196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 defTabSz="6858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875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8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875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8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8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các </a:t>
            </a:r>
            <a:r>
              <a:rPr lang="en-US" sz="1875" b="1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 </a:t>
            </a:r>
            <a:r>
              <a:rPr lang="en-US" sz="1875" b="1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6858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875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18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75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8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75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cộng các số đo theo từng loại đơn vị và giữ nguyên tên đơn vị đo ở từng cột.</a:t>
            </a:r>
            <a:endParaRPr lang="en-US" sz="1875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844589"/>
            <a:ext cx="7641772" cy="121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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75" b="1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1875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52600" y="381000"/>
            <a:ext cx="5334000" cy="739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kern="0" smtClean="0">
                <a:solidFill>
                  <a:srgbClr val="0000FF"/>
                </a:solidFill>
              </a:rPr>
              <a:t>KIẾN THỨC CẦN NHỚ</a:t>
            </a:r>
            <a:endParaRPr lang="en-US" altLang="en-US" sz="4400" b="1" ker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2667000" y="10668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 u="sng">
                <a:solidFill>
                  <a:srgbClr val="CC3300"/>
                </a:solidFill>
              </a:rPr>
              <a:t>Thực hành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379538" y="25146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7 năm 9 tháng + 5 năm 6 tháng = ?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379538" y="31242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   3 giờ 5 phút + 6 giờ 32 phút   = ?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76350" y="3754438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12 giờ 18 phút + 8 giờ 12 phút   = ?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504950" y="44196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4 giờ 35 phút + 8 giờ 42 phút   = ?</a:t>
            </a: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377825" y="508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019300" y="28575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Cộng số đo thời gian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228600" y="1981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1/a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409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66800" y="2057400"/>
            <a:ext cx="7639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</a:rPr>
              <a:t>7 năm 9 tháng + 5 năm 6 tháng = ?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243263" y="3492500"/>
            <a:ext cx="3584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5 năm  6  tháng  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05163" y="2786063"/>
            <a:ext cx="3330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7 năm  9  tháng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605088" y="3159125"/>
            <a:ext cx="5032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367088" y="430847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001963" y="4398963"/>
            <a:ext cx="3838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12 năm 15 tháng  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590800" y="5181600"/>
            <a:ext cx="4251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= 13 năm  3  tháng  </a:t>
            </a:r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377825" y="9525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2019300" y="73025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    Cộng số đo thời gian</a:t>
            </a:r>
          </a:p>
        </p:txBody>
      </p:sp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228600" y="1295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1/a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  <p:pic>
        <p:nvPicPr>
          <p:cNvPr id="25613" name="Picture 18" descr="BAR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248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8" grpId="0"/>
      <p:bldP spid="10250" grpId="0"/>
      <p:bldP spid="10251" grpId="0"/>
      <p:bldP spid="10253" grpId="0"/>
      <p:bldP spid="102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081088" y="2127250"/>
            <a:ext cx="754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</a:rPr>
              <a:t>3 giờ 5 phút    +  6 giờ 32 phút   =  ?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405188" y="3140075"/>
            <a:ext cx="2767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3 giờ  5 phút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340100" y="3825875"/>
            <a:ext cx="2894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6 giờ 32 phút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657475" y="3584575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344863" y="4802188"/>
            <a:ext cx="2894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9 giờ 37 phút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3325813" y="4683125"/>
            <a:ext cx="2971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377825" y="28575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26634" name="Text Box 15"/>
          <p:cNvSpPr txBox="1">
            <a:spLocks noChangeArrowheads="1"/>
          </p:cNvSpPr>
          <p:nvPr/>
        </p:nvSpPr>
        <p:spPr bwMode="auto">
          <a:xfrm>
            <a:off x="2019300" y="635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Cộng số đo thời gian</a:t>
            </a:r>
          </a:p>
        </p:txBody>
      </p:sp>
      <p:sp>
        <p:nvSpPr>
          <p:cNvPr id="26635" name="Text Box 19"/>
          <p:cNvSpPr txBox="1">
            <a:spLocks noChangeArrowheads="1"/>
          </p:cNvSpPr>
          <p:nvPr/>
        </p:nvSpPr>
        <p:spPr bwMode="auto">
          <a:xfrm>
            <a:off x="228600" y="1295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1/a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/>
      <p:bldP spid="11274" grpId="0"/>
      <p:bldP spid="112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39813" y="1981200"/>
            <a:ext cx="75707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</a:rPr>
              <a:t>12 giờ 18 phút + 8 giờ 12 phút   =  ?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3143250" y="3022600"/>
            <a:ext cx="3148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12 giờ 18 phút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409950" y="3816350"/>
            <a:ext cx="2894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8 giờ 12 phút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187700" y="4746625"/>
            <a:ext cx="3148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20 giờ 30 phút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284538" y="4621213"/>
            <a:ext cx="297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2657475" y="3584575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377825" y="508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2019300" y="28575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Cộng số đo thời gian (</a:t>
            </a:r>
            <a:r>
              <a:rPr lang="en-US" altLang="en-US" sz="3600" b="1">
                <a:solidFill>
                  <a:srgbClr val="0000FF"/>
                </a:solidFill>
              </a:rPr>
              <a:t>131</a:t>
            </a:r>
            <a:r>
              <a:rPr lang="en-US" altLang="en-US" sz="4400" b="1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7659" name="Text Box 17"/>
          <p:cNvSpPr txBox="1">
            <a:spLocks noChangeArrowheads="1"/>
          </p:cNvSpPr>
          <p:nvPr/>
        </p:nvSpPr>
        <p:spPr bwMode="auto">
          <a:xfrm>
            <a:off x="228600" y="1219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1/a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  <p:bldP spid="12297" grpId="0"/>
      <p:bldP spid="12298" grpId="0"/>
      <p:bldP spid="123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20763" y="1711325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accent2"/>
                </a:solidFill>
              </a:rPr>
              <a:t>4 giờ 35 phút  + 8 giờ 42 phút   =  ?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063875" y="2438400"/>
            <a:ext cx="2894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4 giờ 35 phút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124200" y="3190875"/>
            <a:ext cx="28940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8 giờ 42 phút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855913" y="4021138"/>
            <a:ext cx="3148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12 giờ 77 phút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2667000" y="3038475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057525" y="3930650"/>
            <a:ext cx="2971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377825" y="28575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2019300" y="635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Cộng số đo thời gian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2590800" y="4724400"/>
            <a:ext cx="3733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chemeClr val="accent2"/>
                </a:solidFill>
              </a:rPr>
              <a:t>=13 giờ 17 phút</a:t>
            </a:r>
          </a:p>
        </p:txBody>
      </p:sp>
      <p:sp>
        <p:nvSpPr>
          <p:cNvPr id="28683" name="Text Box 18"/>
          <p:cNvSpPr txBox="1">
            <a:spLocks noChangeArrowheads="1"/>
          </p:cNvSpPr>
          <p:nvPr/>
        </p:nvSpPr>
        <p:spPr bwMode="auto">
          <a:xfrm>
            <a:off x="228600" y="10668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1/a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  <p:bldP spid="13321" grpId="0"/>
      <p:bldP spid="13322" grpId="0"/>
      <p:bldP spid="13323" grpId="0"/>
      <p:bldP spid="133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77825" y="5080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019300" y="28575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Cộng số đo thời gian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762000" y="1371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1066800" y="1219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2" name="Text Box 10"/>
          <p:cNvSpPr txBox="1">
            <a:spLocks noChangeArrowheads="1"/>
          </p:cNvSpPr>
          <p:nvPr/>
        </p:nvSpPr>
        <p:spPr bwMode="auto">
          <a:xfrm>
            <a:off x="1447800" y="1219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1600200" y="15240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762000" y="26670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4 phút 13 giây  + 5 phút 15 giây  = ?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838200" y="38862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8 phút 45 giây  + 6 phút 15 giây  = ?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85800" y="50292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12 phút 43 giây  + 5 phút 37 giây = ?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971550" y="15240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accent2"/>
                </a:solidFill>
              </a:rPr>
              <a:t>3 ngày 20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3600">
                <a:solidFill>
                  <a:schemeClr val="accent2"/>
                </a:solidFill>
              </a:rPr>
              <a:t>giờ + 4 ngày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 sz="3600">
                <a:solidFill>
                  <a:schemeClr val="accent2"/>
                </a:solidFill>
              </a:rPr>
              <a:t>15 giờ    =  ?</a:t>
            </a:r>
          </a:p>
        </p:txBody>
      </p:sp>
      <p:sp>
        <p:nvSpPr>
          <p:cNvPr id="29708" name="Text Box 20"/>
          <p:cNvSpPr txBox="1">
            <a:spLocks noChangeArrowheads="1"/>
          </p:cNvSpPr>
          <p:nvPr/>
        </p:nvSpPr>
        <p:spPr bwMode="auto">
          <a:xfrm>
            <a:off x="228600" y="838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1/b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7" grpId="0"/>
      <p:bldP spid="38928" grpId="0"/>
      <p:bldP spid="389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38200" y="202565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3 ngày 20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sz="3600">
                <a:solidFill>
                  <a:srgbClr val="0000FF"/>
                </a:solidFill>
              </a:rPr>
              <a:t>giờ + 4 ngày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sz="3600">
                <a:solidFill>
                  <a:srgbClr val="0000FF"/>
                </a:solidFill>
              </a:rPr>
              <a:t>15 giờ    =  ?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438400" y="28194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   3 ngày 20</a:t>
            </a:r>
            <a:r>
              <a:rPr lang="en-US" altLang="en-US">
                <a:solidFill>
                  <a:srgbClr val="0000FF"/>
                </a:solidFill>
              </a:rPr>
              <a:t>  </a:t>
            </a:r>
            <a:r>
              <a:rPr lang="en-US" altLang="en-US" sz="3600">
                <a:solidFill>
                  <a:srgbClr val="0000FF"/>
                </a:solidFill>
              </a:rPr>
              <a:t>giờ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819400" y="34290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4 ngày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 sz="3600">
                <a:solidFill>
                  <a:srgbClr val="0000FF"/>
                </a:solidFill>
              </a:rPr>
              <a:t>15 giờ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2895600" y="4114800"/>
            <a:ext cx="2438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457450" y="41910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   7 ngày 35</a:t>
            </a:r>
            <a:r>
              <a:rPr lang="en-US" altLang="en-US">
                <a:solidFill>
                  <a:srgbClr val="0000FF"/>
                </a:solidFill>
              </a:rPr>
              <a:t>  </a:t>
            </a:r>
            <a:r>
              <a:rPr lang="en-US" altLang="en-US" sz="3600">
                <a:solidFill>
                  <a:srgbClr val="0000FF"/>
                </a:solidFill>
              </a:rPr>
              <a:t>giờ</a:t>
            </a:r>
          </a:p>
        </p:txBody>
      </p:sp>
      <p:sp>
        <p:nvSpPr>
          <p:cNvPr id="30727" name="Text Box 10"/>
          <p:cNvSpPr txBox="1">
            <a:spLocks noChangeArrowheads="1"/>
          </p:cNvSpPr>
          <p:nvPr/>
        </p:nvSpPr>
        <p:spPr bwMode="auto">
          <a:xfrm>
            <a:off x="111125" y="22225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1752600" y="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    Cộng số đo thời gian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2362200" y="3200400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30730" name="Text Box 18"/>
          <p:cNvSpPr txBox="1">
            <a:spLocks noChangeArrowheads="1"/>
          </p:cNvSpPr>
          <p:nvPr/>
        </p:nvSpPr>
        <p:spPr bwMode="auto">
          <a:xfrm>
            <a:off x="228600" y="1219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1/b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1" grpId="0"/>
      <p:bldP spid="41993" grpId="0"/>
      <p:bldP spid="419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115344"/>
            <a:ext cx="5943600" cy="2228056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6600" b="1">
                <a:solidFill>
                  <a:srgbClr val="0000FF"/>
                </a:solidFill>
              </a:rPr>
              <a:t>KHỞI ĐỘNG</a:t>
            </a:r>
            <a:endParaRPr lang="en-US" altLang="en-US" sz="6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5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066800" y="217805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4 phút 13 giây  + 5 phút 15 giây  = ?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895600" y="3048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4 phút 13 giây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895600" y="38100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5 phút 15 giây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2362200" y="35814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3048000" y="4624388"/>
            <a:ext cx="2590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819400" y="48006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 9 phút 28 giây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111125" y="22225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1752600" y="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    Cộng số đo thời gian</a:t>
            </a:r>
          </a:p>
        </p:txBody>
      </p:sp>
      <p:sp>
        <p:nvSpPr>
          <p:cNvPr id="31754" name="Text Box 21"/>
          <p:cNvSpPr txBox="1">
            <a:spLocks noChangeArrowheads="1"/>
          </p:cNvSpPr>
          <p:nvPr/>
        </p:nvSpPr>
        <p:spPr bwMode="auto">
          <a:xfrm>
            <a:off x="228600" y="1219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1/b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3" grpId="0"/>
      <p:bldP spid="43014" grpId="0"/>
      <p:bldP spid="43015" grpId="0"/>
      <p:bldP spid="430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990600" y="205740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8 phút 45 giây  + 6 phút 15 giây  = ?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819400" y="28194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8 phút 45 giây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819400" y="35814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6 phút 15 giây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438400" y="32766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2971800" y="4267200"/>
            <a:ext cx="2514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590800" y="44196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14 phút 60 giây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143125" y="514985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=  </a:t>
            </a:r>
            <a:r>
              <a:rPr lang="en-US" altLang="en-US" sz="3600">
                <a:solidFill>
                  <a:srgbClr val="0000FF"/>
                </a:solidFill>
              </a:rPr>
              <a:t>15 phút</a:t>
            </a:r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111125" y="22225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1752600" y="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    Cộng số đo thời gian</a:t>
            </a:r>
          </a:p>
        </p:txBody>
      </p:sp>
      <p:sp>
        <p:nvSpPr>
          <p:cNvPr id="32779" name="Text Box 14"/>
          <p:cNvSpPr txBox="1">
            <a:spLocks noChangeArrowheads="1"/>
          </p:cNvSpPr>
          <p:nvPr/>
        </p:nvSpPr>
        <p:spPr bwMode="auto">
          <a:xfrm>
            <a:off x="228600" y="1219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1/b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8" grpId="0"/>
      <p:bldP spid="44039" grpId="0"/>
      <p:bldP spid="44041" grpId="0"/>
      <p:bldP spid="440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48000" y="3576638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5 phút 37 giây</a:t>
            </a: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2895600" y="4343400"/>
            <a:ext cx="2895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209800" y="49530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=   </a:t>
            </a:r>
            <a:r>
              <a:rPr lang="en-US" altLang="en-US" sz="3600">
                <a:solidFill>
                  <a:srgbClr val="0000FF"/>
                </a:solidFill>
              </a:rPr>
              <a:t>18 phút 20 giây 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990600" y="2025650"/>
            <a:ext cx="718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12 phút 43 giây  + 5 phút 37 giây = ?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2819400" y="28194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12 phút 43 giây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438400" y="3200400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2819400" y="42672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17 phút 80 giây</a:t>
            </a:r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111125" y="22225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1752600" y="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    Cộng số đo thời gian</a:t>
            </a:r>
          </a:p>
        </p:txBody>
      </p:sp>
      <p:sp>
        <p:nvSpPr>
          <p:cNvPr id="33803" name="Text Box 18"/>
          <p:cNvSpPr txBox="1">
            <a:spLocks noChangeArrowheads="1"/>
          </p:cNvSpPr>
          <p:nvPr/>
        </p:nvSpPr>
        <p:spPr bwMode="auto">
          <a:xfrm>
            <a:off x="228600" y="1219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</a:rPr>
              <a:t>Bài 1/b</a:t>
            </a:r>
            <a:r>
              <a:rPr lang="en-US" altLang="en-US" sz="3200">
                <a:solidFill>
                  <a:schemeClr val="accent2"/>
                </a:solidFill>
              </a:rPr>
              <a:t>: </a:t>
            </a:r>
            <a:r>
              <a:rPr lang="en-US" altLang="en-US" sz="3200">
                <a:solidFill>
                  <a:srgbClr val="CC3300"/>
                </a:solidFill>
              </a:rPr>
              <a:t>Tính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5" grpId="0"/>
      <p:bldP spid="45067" grpId="0"/>
      <p:bldP spid="45068" grpId="0"/>
      <p:bldP spid="45069" grpId="0"/>
      <p:bldP spid="450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55588" y="1165225"/>
            <a:ext cx="85994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chemeClr val="accent2"/>
                </a:solidFill>
              </a:rPr>
              <a:t>Bài 2</a:t>
            </a:r>
            <a:r>
              <a:rPr lang="en-US" altLang="en-US">
                <a:solidFill>
                  <a:schemeClr val="accent2"/>
                </a:solidFill>
              </a:rPr>
              <a:t>:</a:t>
            </a:r>
            <a:r>
              <a:rPr lang="en-US" altLang="en-US" sz="3600">
                <a:solidFill>
                  <a:schemeClr val="accent2"/>
                </a:solidFill>
              </a:rPr>
              <a:t> Lâm đi từ nhà đến bến xe hết 35 phút sau đó đi ô tô đến Viện Bảo tàng Lịch sử hết 2 giờ 20 phút. Hỏi Lâm đi từ nhà đến Viện Bảo tàng Lịch sử hết bao nhiêu thời gian? </a:t>
            </a:r>
          </a:p>
        </p:txBody>
      </p:sp>
      <p:sp>
        <p:nvSpPr>
          <p:cNvPr id="34819" name="Text Box 10"/>
          <p:cNvSpPr txBox="1">
            <a:spLocks noChangeArrowheads="1"/>
          </p:cNvSpPr>
          <p:nvPr/>
        </p:nvSpPr>
        <p:spPr bwMode="auto">
          <a:xfrm>
            <a:off x="457200" y="0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2019300" y="28575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Cộng số đo thời gian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 flipV="1">
            <a:off x="1447800" y="4724400"/>
            <a:ext cx="1981200" cy="269875"/>
            <a:chOff x="576" y="2832"/>
            <a:chExt cx="2304" cy="192"/>
          </a:xfrm>
        </p:grpSpPr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V="1">
            <a:off x="3429000" y="4787900"/>
            <a:ext cx="3886200" cy="152400"/>
            <a:chOff x="2880" y="2832"/>
            <a:chExt cx="1584" cy="192"/>
          </a:xfrm>
        </p:grpSpPr>
        <p:sp>
          <p:nvSpPr>
            <p:cNvPr id="34832" name="Line 22"/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833" name="Line 23"/>
            <p:cNvSpPr>
              <a:spLocks noChangeShapeType="1"/>
            </p:cNvSpPr>
            <p:nvPr/>
          </p:nvSpPr>
          <p:spPr bwMode="auto">
            <a:xfrm>
              <a:off x="4464" y="283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838200" y="38862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N</a:t>
            </a:r>
            <a:r>
              <a:rPr lang="en-US" altLang="en-US" sz="4000">
                <a:solidFill>
                  <a:srgbClr val="0000FF"/>
                </a:solidFill>
              </a:rPr>
              <a:t>h</a:t>
            </a:r>
            <a:r>
              <a:rPr lang="en-US" altLang="en-US" sz="3600">
                <a:solidFill>
                  <a:srgbClr val="0000FF"/>
                </a:solidFill>
              </a:rPr>
              <a:t>à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590800" y="51054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   </a:t>
            </a:r>
            <a:r>
              <a:rPr lang="en-US" altLang="en-US" sz="2800" b="1">
                <a:solidFill>
                  <a:srgbClr val="0000FF"/>
                </a:solidFill>
              </a:rPr>
              <a:t>B</a:t>
            </a:r>
            <a:r>
              <a:rPr lang="en-US" altLang="en-US" sz="3200" b="1">
                <a:solidFill>
                  <a:srgbClr val="0000FF"/>
                </a:solidFill>
              </a:rPr>
              <a:t>ến xe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324600" y="3962400"/>
            <a:ext cx="2528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Viện Bảo tàng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267200" y="5181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2 giờ 20 phút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600200" y="518160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</a:rPr>
              <a:t>35 phút</a:t>
            </a:r>
          </a:p>
        </p:txBody>
      </p:sp>
      <p:sp>
        <p:nvSpPr>
          <p:cNvPr id="14365" name="AutoShape 29"/>
          <p:cNvSpPr>
            <a:spLocks/>
          </p:cNvSpPr>
          <p:nvPr/>
        </p:nvSpPr>
        <p:spPr bwMode="auto">
          <a:xfrm rot="-5400000">
            <a:off x="2324100" y="4229100"/>
            <a:ext cx="304800" cy="1905000"/>
          </a:xfrm>
          <a:prstGeom prst="leftBrace">
            <a:avLst>
              <a:gd name="adj1" fmla="val 52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6" name="AutoShape 30"/>
          <p:cNvSpPr>
            <a:spLocks/>
          </p:cNvSpPr>
          <p:nvPr/>
        </p:nvSpPr>
        <p:spPr bwMode="auto">
          <a:xfrm rot="-5400000">
            <a:off x="5219700" y="3238500"/>
            <a:ext cx="381000" cy="3810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7" name="AutoShape 31"/>
          <p:cNvSpPr>
            <a:spLocks/>
          </p:cNvSpPr>
          <p:nvPr/>
        </p:nvSpPr>
        <p:spPr bwMode="auto">
          <a:xfrm rot="5400000">
            <a:off x="4149725" y="1524000"/>
            <a:ext cx="457200" cy="5791200"/>
          </a:xfrm>
          <a:prstGeom prst="leftBrace">
            <a:avLst>
              <a:gd name="adj1" fmla="val 105556"/>
              <a:gd name="adj2" fmla="val 49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3962400" y="3581400"/>
            <a:ext cx="83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?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  <p:bldP spid="14361" grpId="0"/>
      <p:bldP spid="14362" grpId="0"/>
      <p:bldP spid="14363" grpId="0"/>
      <p:bldP spid="14364" grpId="0"/>
      <p:bldP spid="14365" grpId="0" animBg="1"/>
      <p:bldP spid="14366" grpId="0" animBg="1"/>
      <p:bldP spid="14367" grpId="0" animBg="1"/>
      <p:bldP spid="143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581400" y="22860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u="sng">
                <a:solidFill>
                  <a:srgbClr val="CC3300"/>
                </a:solidFill>
              </a:rPr>
              <a:t>Giải: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0638" y="31115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Thời gian Lâm đi từ nhà đến Viện Bảo tàng Lịch sử là: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0" y="36512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35 phút + 2 giờ 20 phút = 2 giờ 55 phút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905000" y="4292600"/>
            <a:ext cx="533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u="sng">
                <a:solidFill>
                  <a:srgbClr val="0000FF"/>
                </a:solidFill>
              </a:rPr>
              <a:t>Đáp số</a:t>
            </a:r>
            <a:r>
              <a:rPr lang="en-US" altLang="en-US" sz="3600">
                <a:solidFill>
                  <a:srgbClr val="0000FF"/>
                </a:solidFill>
              </a:rPr>
              <a:t>: 2 giờ 55 phút</a:t>
            </a:r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1181100" y="733425"/>
            <a:ext cx="2743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</a:rPr>
              <a:t>Toán: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2743200" y="762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00FF"/>
                </a:solidFill>
              </a:rPr>
              <a:t>Cộng số đo thời gian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86" grpId="0"/>
      <p:bldP spid="460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176338" y="1447800"/>
            <a:ext cx="3632200" cy="893763"/>
          </a:xfrm>
        </p:spPr>
        <p:txBody>
          <a:bodyPr/>
          <a:lstStyle/>
          <a:p>
            <a:r>
              <a:rPr lang="en-US" altLang="vi-VN" smtClean="0">
                <a:ln>
                  <a:noFill/>
                </a:ln>
              </a:rPr>
              <a:t>CHUC CAC EM HOC TOT !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6" r="32056"/>
          <a:stretch>
            <a:fillRect/>
          </a:stretch>
        </p:blipFill>
        <p:spPr>
          <a:prstGeom prst="round2SameRect">
            <a:avLst>
              <a:gd name="adj1" fmla="val 7101"/>
              <a:gd name="adj2" fmla="val 50000"/>
            </a:avLst>
          </a:prstGeom>
        </p:spPr>
      </p:pic>
      <p:sp>
        <p:nvSpPr>
          <p:cNvPr id="36868" name="Text Placeholder 2"/>
          <p:cNvSpPr>
            <a:spLocks noGrp="1"/>
          </p:cNvSpPr>
          <p:nvPr>
            <p:ph type="body" sz="half" idx="2"/>
          </p:nvPr>
        </p:nvSpPr>
        <p:spPr>
          <a:xfrm>
            <a:off x="1173163" y="2741613"/>
            <a:ext cx="3632200" cy="706437"/>
          </a:xfrm>
        </p:spPr>
        <p:txBody>
          <a:bodyPr/>
          <a:lstStyle/>
          <a:p>
            <a:r>
              <a:rPr lang="en-US" altLang="vi-VN" smtClean="0"/>
              <a:t>HEN GAP LAI CAC EM VAO TIET HOC SAU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033316" y="866778"/>
            <a:ext cx="3466478" cy="2420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454" y="879637"/>
            <a:ext cx="4166303" cy="24207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5315737" y="1974626"/>
            <a:ext cx="3654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5340677" y="1176243"/>
            <a:ext cx="3635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5341820" y="1572195"/>
            <a:ext cx="3611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1" name="Rectangle 19"/>
          <p:cNvSpPr>
            <a:spLocks noChangeArrowheads="1"/>
          </p:cNvSpPr>
          <p:nvPr/>
        </p:nvSpPr>
        <p:spPr bwMode="auto">
          <a:xfrm>
            <a:off x="5310371" y="2334666"/>
            <a:ext cx="3741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797086" y="1516859"/>
            <a:ext cx="4003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792117" y="2312122"/>
            <a:ext cx="645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nhuận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793911" y="1062636"/>
            <a:ext cx="4017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777369" y="1927809"/>
            <a:ext cx="3989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22930" y="2650220"/>
            <a:ext cx="54371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nhuận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72063" y="200358"/>
            <a:ext cx="590465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ĐƠN VỊ ĐO THỜI GIAN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25640" y="1062272"/>
            <a:ext cx="874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883680" y="1500187"/>
            <a:ext cx="984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862436" y="1890743"/>
            <a:ext cx="874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365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715282" y="2299041"/>
            <a:ext cx="873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366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94471" y="2648644"/>
            <a:ext cx="663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793142" y="1189506"/>
            <a:ext cx="29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480669" y="1572195"/>
            <a:ext cx="738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289086" y="1988840"/>
            <a:ext cx="796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433102" y="2344519"/>
            <a:ext cx="681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29646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smtClean="0"/>
              <a:t>Viết số thích hợp vào chỗ chấm:</a:t>
            </a:r>
            <a:endParaRPr lang="en-US" altLang="en-US" sz="3600" b="1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3570" y="1371600"/>
            <a:ext cx="8004629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 eaLnBrk="1" hangingPunct="1">
              <a:spcBef>
                <a:spcPts val="9600"/>
              </a:spcBef>
              <a:buAutoNum type="alphaLcParenR"/>
            </a:pPr>
            <a:r>
              <a:rPr lang="en-US" altLang="en-US" sz="3600" b="1" smtClean="0">
                <a:solidFill>
                  <a:srgbClr val="0000FF"/>
                </a:solidFill>
              </a:rPr>
              <a:t>68 phút = ……giờ……phút</a:t>
            </a:r>
          </a:p>
          <a:p>
            <a:pPr marL="742950" indent="-742950" eaLnBrk="1" hangingPunct="1">
              <a:spcBef>
                <a:spcPts val="9600"/>
              </a:spcBef>
              <a:buAutoNum type="alphaLcParenR"/>
            </a:pPr>
            <a:r>
              <a:rPr lang="en-US" altLang="en-US" sz="3600" b="1" smtClean="0">
                <a:solidFill>
                  <a:srgbClr val="0000FF"/>
                </a:solidFill>
              </a:rPr>
              <a:t>30 giờ =……ngày…..giờ</a:t>
            </a:r>
          </a:p>
          <a:p>
            <a:pPr marL="742950" indent="-742950" eaLnBrk="1" hangingPunct="1">
              <a:spcBef>
                <a:spcPts val="9600"/>
              </a:spcBef>
              <a:buAutoNum type="alphaLcParenR"/>
            </a:pPr>
            <a:r>
              <a:rPr lang="en-US" altLang="en-US" sz="3600" b="1" smtClean="0">
                <a:solidFill>
                  <a:srgbClr val="0000FF"/>
                </a:solidFill>
              </a:rPr>
              <a:t>17 tháng = ……..năm……tháng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5914" y="1270228"/>
            <a:ext cx="2307999" cy="584775"/>
            <a:chOff x="3595914" y="1183142"/>
            <a:chExt cx="2307999" cy="584775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595914" y="1183142"/>
              <a:ext cx="874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smtClean="0">
                  <a:solidFill>
                    <a:srgbClr val="C00000"/>
                  </a:solidFill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029200" y="1183142"/>
              <a:ext cx="874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>
                  <a:solidFill>
                    <a:srgbClr val="C00000"/>
                  </a:solidFill>
                  <a:cs typeface="Times New Roman" pitchFamily="18" charset="0"/>
                </a:rPr>
                <a:t>8</a:t>
              </a:r>
              <a:endParaRPr lang="en-US" sz="3200" b="1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75198" y="4841970"/>
            <a:ext cx="2307999" cy="584775"/>
            <a:chOff x="3595914" y="1183142"/>
            <a:chExt cx="2307999" cy="584775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95914" y="1183142"/>
              <a:ext cx="874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smtClean="0">
                  <a:solidFill>
                    <a:srgbClr val="C00000"/>
                  </a:solidFill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29200" y="1183142"/>
              <a:ext cx="874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smtClean="0">
                  <a:solidFill>
                    <a:srgbClr val="C00000"/>
                  </a:solidFill>
                  <a:cs typeface="Times New Roman" pitchFamily="18" charset="0"/>
                </a:rPr>
                <a:t>   5</a:t>
              </a:r>
              <a:endParaRPr lang="en-US" sz="3200" b="1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58556" y="3103494"/>
            <a:ext cx="2307999" cy="584775"/>
            <a:chOff x="3595914" y="1183142"/>
            <a:chExt cx="2307999" cy="584775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95914" y="1183142"/>
              <a:ext cx="874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smtClean="0">
                  <a:solidFill>
                    <a:srgbClr val="C00000"/>
                  </a:solidFill>
                  <a:cs typeface="Times New Roman" pitchFamily="18" charset="0"/>
                </a:rPr>
                <a:t>1</a:t>
              </a:r>
              <a:endParaRPr lang="en-US" sz="3200" b="1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029200" y="1183142"/>
              <a:ext cx="8747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smtClean="0">
                  <a:solidFill>
                    <a:srgbClr val="C00000"/>
                  </a:solidFill>
                  <a:cs typeface="Times New Roman" pitchFamily="18" charset="0"/>
                </a:rPr>
                <a:t>   6</a:t>
              </a:r>
              <a:endParaRPr lang="en-US" sz="3200" b="1" dirty="0">
                <a:solidFill>
                  <a:srgbClr val="C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73648" y="1933567"/>
            <a:ext cx="6417752" cy="10310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smtClean="0">
                <a:solidFill>
                  <a:srgbClr val="FF0000"/>
                </a:solidFill>
              </a:rPr>
              <a:t>Vì 1 giờ = 60 phút; Mà 68:60 = 1 (</a:t>
            </a:r>
            <a:r>
              <a:rPr lang="en-US" altLang="en-US" sz="2800" b="1" i="1" smtClean="0">
                <a:solidFill>
                  <a:srgbClr val="FF0000"/>
                </a:solidFill>
              </a:rPr>
              <a:t>dư 8</a:t>
            </a:r>
            <a:r>
              <a:rPr lang="en-US" altLang="en-US" sz="2800" b="1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smtClean="0">
                <a:solidFill>
                  <a:srgbClr val="FF0000"/>
                </a:solidFill>
              </a:rPr>
              <a:t>Nên 68 phút = 1 giờ 8 phút 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73648" y="3760853"/>
            <a:ext cx="6417752" cy="10310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smtClean="0">
                <a:solidFill>
                  <a:srgbClr val="FF0000"/>
                </a:solidFill>
              </a:rPr>
              <a:t>Vì 1 ngày = 24 giờ; Mà 30 : 24 = 1 </a:t>
            </a:r>
            <a:r>
              <a:rPr lang="en-US" altLang="en-US" sz="2800" b="1" i="1" smtClean="0">
                <a:solidFill>
                  <a:srgbClr val="FF0000"/>
                </a:solidFill>
              </a:rPr>
              <a:t>(dư 6)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smtClean="0">
                <a:solidFill>
                  <a:srgbClr val="FF0000"/>
                </a:solidFill>
              </a:rPr>
              <a:t>Nên 30 giờ = 1 ngày 6 giờ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973648" y="5638205"/>
            <a:ext cx="6646352" cy="10310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smtClean="0">
                <a:solidFill>
                  <a:srgbClr val="FF0000"/>
                </a:solidFill>
              </a:rPr>
              <a:t>Vì 1 năm = 12 tháng; Mà 17 : 12 = 1 </a:t>
            </a:r>
            <a:r>
              <a:rPr lang="en-US" altLang="en-US" sz="2800" b="1" i="1" smtClean="0">
                <a:solidFill>
                  <a:srgbClr val="FF0000"/>
                </a:solidFill>
              </a:rPr>
              <a:t>(dư 5)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smtClean="0">
                <a:solidFill>
                  <a:srgbClr val="FF0000"/>
                </a:solidFill>
              </a:rPr>
              <a:t>Nên 17 tháng = 1 năm 5 tháng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6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2" animBg="1"/>
      <p:bldP spid="14" grpId="0" animBg="1"/>
      <p:bldP spid="14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286" y="1905000"/>
            <a:ext cx="8991600" cy="108505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5400" b="1" smtClean="0">
                <a:solidFill>
                  <a:srgbClr val="0000FF"/>
                </a:solidFill>
              </a:rPr>
              <a:t>CỘNG SỐ ĐO THỜI GIAN</a:t>
            </a:r>
            <a:endParaRPr lang="en-US" altLang="en-US" sz="5400" b="1">
              <a:solidFill>
                <a:srgbClr val="0000FF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33600" y="3062741"/>
            <a:ext cx="5261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9600"/>
              </a:spcBef>
            </a:pPr>
            <a:r>
              <a:rPr lang="en-US" altLang="en-US" sz="3600" b="1" smtClean="0">
                <a:solidFill>
                  <a:srgbClr val="FF0000"/>
                </a:solidFill>
              </a:rPr>
              <a:t>Trang 131 – SGK Toán 5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6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2906" y="533981"/>
            <a:ext cx="8763000" cy="232727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FF0000"/>
                </a:solidFill>
              </a:rPr>
              <a:t>Ví dụ 1</a:t>
            </a:r>
            <a:r>
              <a:rPr lang="en-US" altLang="en-US" b="1" u="sng">
                <a:solidFill>
                  <a:srgbClr val="FF0000"/>
                </a:solidFill>
              </a:rPr>
              <a:t>: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 sz="3600">
                <a:solidFill>
                  <a:srgbClr val="0000FF"/>
                </a:solidFill>
              </a:rPr>
              <a:t>Một ô tô đi từ Hà Nội đến Thanh Hoá hết 3 giờ 15 phút rồi đi tiếp đến Vinh hết 2 giờ 35 phút. Hỏi ô tô đó đã đi cả quãng đường từ Hà Nội đến Vinh hết bao nhiêu thời gian ?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57825" y="5120547"/>
            <a:ext cx="3657600" cy="304800"/>
            <a:chOff x="576" y="2832"/>
            <a:chExt cx="2304" cy="192"/>
          </a:xfrm>
        </p:grpSpPr>
        <p:sp>
          <p:nvSpPr>
            <p:cNvPr id="18530" name="Line 7"/>
            <p:cNvSpPr>
              <a:spLocks noChangeShapeType="1"/>
            </p:cNvSpPr>
            <p:nvPr/>
          </p:nvSpPr>
          <p:spPr bwMode="auto">
            <a:xfrm>
              <a:off x="576" y="2928"/>
              <a:ext cx="23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531" name="Line 8"/>
            <p:cNvSpPr>
              <a:spLocks noChangeShapeType="1"/>
            </p:cNvSpPr>
            <p:nvPr/>
          </p:nvSpPr>
          <p:spPr bwMode="auto">
            <a:xfrm>
              <a:off x="576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532" name="Line 10"/>
            <p:cNvSpPr>
              <a:spLocks noChangeShapeType="1"/>
            </p:cNvSpPr>
            <p:nvPr/>
          </p:nvSpPr>
          <p:spPr bwMode="auto">
            <a:xfrm>
              <a:off x="2880" y="28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715425" y="5128485"/>
            <a:ext cx="2514600" cy="304800"/>
            <a:chOff x="2880" y="2832"/>
            <a:chExt cx="1584" cy="192"/>
          </a:xfrm>
        </p:grpSpPr>
        <p:sp>
          <p:nvSpPr>
            <p:cNvPr id="18528" name="Line 11"/>
            <p:cNvSpPr>
              <a:spLocks noChangeShapeType="1"/>
            </p:cNvSpPr>
            <p:nvPr/>
          </p:nvSpPr>
          <p:spPr bwMode="auto">
            <a:xfrm>
              <a:off x="2880" y="2928"/>
              <a:ext cx="158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529" name="Line 12"/>
            <p:cNvSpPr>
              <a:spLocks noChangeShapeType="1"/>
            </p:cNvSpPr>
            <p:nvPr/>
          </p:nvSpPr>
          <p:spPr bwMode="auto">
            <a:xfrm>
              <a:off x="4464" y="2832"/>
              <a:ext cx="0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438825" y="5357085"/>
            <a:ext cx="2590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3 giờ 15 phút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013875" y="531315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2 giờ 35 phút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43425" y="4359651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Hà Nội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299375" y="6018896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   Thanh Hoá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143560" y="4514502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Vinh</a:t>
            </a:r>
          </a:p>
        </p:txBody>
      </p:sp>
      <p:sp>
        <p:nvSpPr>
          <p:cNvPr id="4119" name="AutoShape 23"/>
          <p:cNvSpPr>
            <a:spLocks/>
          </p:cNvSpPr>
          <p:nvPr/>
        </p:nvSpPr>
        <p:spPr bwMode="auto">
          <a:xfrm rot="5400000">
            <a:off x="3896275" y="1761397"/>
            <a:ext cx="457200" cy="6096000"/>
          </a:xfrm>
          <a:prstGeom prst="leftBrace">
            <a:avLst>
              <a:gd name="adj1" fmla="val 111111"/>
              <a:gd name="adj2" fmla="val 499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947075" y="3742597"/>
            <a:ext cx="106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724825" y="2965854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>
                <a:solidFill>
                  <a:srgbClr val="FF0000"/>
                </a:solidFill>
              </a:rPr>
              <a:t>Tóm tắt:</a:t>
            </a:r>
            <a:r>
              <a:rPr lang="en-US" altLang="en-US" u="sng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8448" name="Group 26"/>
          <p:cNvGrpSpPr>
            <a:grpSpLocks/>
          </p:cNvGrpSpPr>
          <p:nvPr/>
        </p:nvGrpSpPr>
        <p:grpSpPr bwMode="auto">
          <a:xfrm rot="16200000">
            <a:off x="802721" y="6293483"/>
            <a:ext cx="838200" cy="762000"/>
            <a:chOff x="2592" y="1728"/>
            <a:chExt cx="1475" cy="1449"/>
          </a:xfrm>
        </p:grpSpPr>
        <p:sp>
          <p:nvSpPr>
            <p:cNvPr id="18519" name="Oval 27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0" name="Oval 28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1" name="Oval 29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2" name="Oval 30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3" name="Oval 31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4" name="Oval 32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5" name="Oval 33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6" name="Oval 34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27" name="Oval 35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449" name="Group 36"/>
          <p:cNvGrpSpPr>
            <a:grpSpLocks/>
          </p:cNvGrpSpPr>
          <p:nvPr/>
        </p:nvGrpSpPr>
        <p:grpSpPr bwMode="auto">
          <a:xfrm rot="16200000">
            <a:off x="8227740" y="6506508"/>
            <a:ext cx="838200" cy="762000"/>
            <a:chOff x="2592" y="1728"/>
            <a:chExt cx="1475" cy="1449"/>
          </a:xfrm>
        </p:grpSpPr>
        <p:sp>
          <p:nvSpPr>
            <p:cNvPr id="18510" name="Oval 37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1" name="Oval 38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2" name="Oval 39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3" name="Oval 40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4" name="Oval 41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5" name="Oval 42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6" name="Oval 43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7" name="Oval 44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18" name="Oval 45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450" name="Group 46"/>
          <p:cNvGrpSpPr>
            <a:grpSpLocks/>
          </p:cNvGrpSpPr>
          <p:nvPr/>
        </p:nvGrpSpPr>
        <p:grpSpPr bwMode="auto">
          <a:xfrm rot="-5400000">
            <a:off x="8343900" y="342900"/>
            <a:ext cx="838200" cy="762000"/>
            <a:chOff x="2592" y="1728"/>
            <a:chExt cx="1475" cy="1449"/>
          </a:xfrm>
        </p:grpSpPr>
        <p:sp>
          <p:nvSpPr>
            <p:cNvPr id="18501" name="Oval 47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2" name="Oval 48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3" name="Oval 49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4" name="Oval 50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5" name="Oval 51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Oval 52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53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8" name="Oval 54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9" name="Oval 55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451" name="Group 56"/>
          <p:cNvGrpSpPr>
            <a:grpSpLocks/>
          </p:cNvGrpSpPr>
          <p:nvPr/>
        </p:nvGrpSpPr>
        <p:grpSpPr bwMode="auto">
          <a:xfrm rot="-5400000">
            <a:off x="-38100" y="38100"/>
            <a:ext cx="838200" cy="762000"/>
            <a:chOff x="2592" y="1728"/>
            <a:chExt cx="1475" cy="1449"/>
          </a:xfrm>
        </p:grpSpPr>
        <p:sp>
          <p:nvSpPr>
            <p:cNvPr id="18492" name="Oval 57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3" name="Oval 58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4" name="Oval 59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5" name="Oval 60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6" name="Oval 61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Oval 62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3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9" name="Oval 64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0" name="Oval 65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452" name="Group 66"/>
          <p:cNvGrpSpPr>
            <a:grpSpLocks/>
          </p:cNvGrpSpPr>
          <p:nvPr/>
        </p:nvGrpSpPr>
        <p:grpSpPr bwMode="auto">
          <a:xfrm rot="-5400000">
            <a:off x="266700" y="-114300"/>
            <a:ext cx="838200" cy="762000"/>
            <a:chOff x="2592" y="1728"/>
            <a:chExt cx="1475" cy="1449"/>
          </a:xfrm>
        </p:grpSpPr>
        <p:sp>
          <p:nvSpPr>
            <p:cNvPr id="18483" name="Oval 67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4" name="Oval 68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5" name="Oval 69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6" name="Oval 70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7" name="Oval 71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Oval 72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73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0" name="Oval 74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1" name="Oval 75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453" name="Group 76"/>
          <p:cNvGrpSpPr>
            <a:grpSpLocks/>
          </p:cNvGrpSpPr>
          <p:nvPr/>
        </p:nvGrpSpPr>
        <p:grpSpPr bwMode="auto">
          <a:xfrm rot="-5400000">
            <a:off x="8115300" y="38100"/>
            <a:ext cx="838200" cy="762000"/>
            <a:chOff x="2592" y="1728"/>
            <a:chExt cx="1475" cy="1449"/>
          </a:xfrm>
        </p:grpSpPr>
        <p:sp>
          <p:nvSpPr>
            <p:cNvPr id="18474" name="Oval 77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5" name="Oval 78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6" name="Oval 79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7" name="Oval 80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8" name="Oval 81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Oval 82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83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1" name="Oval 84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2" name="Oval 85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454" name="Group 86"/>
          <p:cNvGrpSpPr>
            <a:grpSpLocks/>
          </p:cNvGrpSpPr>
          <p:nvPr/>
        </p:nvGrpSpPr>
        <p:grpSpPr bwMode="auto">
          <a:xfrm rot="-5400000">
            <a:off x="8343900" y="5753100"/>
            <a:ext cx="838200" cy="762000"/>
            <a:chOff x="2592" y="1728"/>
            <a:chExt cx="1475" cy="1449"/>
          </a:xfrm>
        </p:grpSpPr>
        <p:sp>
          <p:nvSpPr>
            <p:cNvPr id="18465" name="Oval 87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6" name="Oval 88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7" name="Oval 89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8" name="Oval 90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9" name="Oval 91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0" name="Oval 92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1" name="Oval 93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2" name="Oval 94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3" name="Oval 95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455" name="Group 96"/>
          <p:cNvGrpSpPr>
            <a:grpSpLocks/>
          </p:cNvGrpSpPr>
          <p:nvPr/>
        </p:nvGrpSpPr>
        <p:grpSpPr bwMode="auto">
          <a:xfrm rot="16200000">
            <a:off x="121975" y="6516122"/>
            <a:ext cx="838200" cy="762000"/>
            <a:chOff x="2592" y="1728"/>
            <a:chExt cx="1475" cy="1449"/>
          </a:xfrm>
        </p:grpSpPr>
        <p:sp>
          <p:nvSpPr>
            <p:cNvPr id="18456" name="Oval 97"/>
            <p:cNvSpPr>
              <a:spLocks noChangeArrowheads="1"/>
            </p:cNvSpPr>
            <p:nvPr/>
          </p:nvSpPr>
          <p:spPr bwMode="auto">
            <a:xfrm>
              <a:off x="3168" y="2304"/>
              <a:ext cx="336" cy="336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7" name="Oval 98"/>
            <p:cNvSpPr>
              <a:spLocks noChangeArrowheads="1"/>
            </p:cNvSpPr>
            <p:nvPr/>
          </p:nvSpPr>
          <p:spPr bwMode="auto">
            <a:xfrm rot="5400000">
              <a:off x="3024" y="2745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8" name="Oval 99"/>
            <p:cNvSpPr>
              <a:spLocks noChangeArrowheads="1"/>
            </p:cNvSpPr>
            <p:nvPr/>
          </p:nvSpPr>
          <p:spPr bwMode="auto">
            <a:xfrm rot="2615344">
              <a:off x="3360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59" name="Oval 100"/>
            <p:cNvSpPr>
              <a:spLocks noChangeArrowheads="1"/>
            </p:cNvSpPr>
            <p:nvPr/>
          </p:nvSpPr>
          <p:spPr bwMode="auto">
            <a:xfrm rot="-3753463">
              <a:off x="2749" y="2640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0" name="Oval 101"/>
            <p:cNvSpPr>
              <a:spLocks noChangeArrowheads="1"/>
            </p:cNvSpPr>
            <p:nvPr/>
          </p:nvSpPr>
          <p:spPr bwMode="auto">
            <a:xfrm>
              <a:off x="2592" y="2304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1" name="Oval 102"/>
            <p:cNvSpPr>
              <a:spLocks noChangeArrowheads="1"/>
            </p:cNvSpPr>
            <p:nvPr/>
          </p:nvSpPr>
          <p:spPr bwMode="auto">
            <a:xfrm>
              <a:off x="3491" y="232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2" name="Oval 103"/>
            <p:cNvSpPr>
              <a:spLocks noChangeArrowheads="1"/>
            </p:cNvSpPr>
            <p:nvPr/>
          </p:nvSpPr>
          <p:spPr bwMode="auto">
            <a:xfrm rot="-3443950">
              <a:off x="3312" y="1981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3" name="Oval 104"/>
            <p:cNvSpPr>
              <a:spLocks noChangeArrowheads="1"/>
            </p:cNvSpPr>
            <p:nvPr/>
          </p:nvSpPr>
          <p:spPr bwMode="auto">
            <a:xfrm rot="2615344">
              <a:off x="2736" y="2016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64" name="Oval 105"/>
            <p:cNvSpPr>
              <a:spLocks noChangeArrowheads="1"/>
            </p:cNvSpPr>
            <p:nvPr/>
          </p:nvSpPr>
          <p:spPr bwMode="auto">
            <a:xfrm rot="5400000">
              <a:off x="3024" y="1872"/>
              <a:ext cx="576" cy="288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4715425" y="5484535"/>
            <a:ext cx="0" cy="5047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9" grpId="0"/>
      <p:bldP spid="4110" grpId="0"/>
      <p:bldP spid="4111" grpId="0"/>
      <p:bldP spid="4112" grpId="0"/>
      <p:bldP spid="4113" grpId="0"/>
      <p:bldP spid="4119" grpId="0" animBg="1"/>
      <p:bldP spid="4120" grpId="0"/>
      <p:bldP spid="4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981200"/>
            <a:ext cx="7696200" cy="35675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3114" y="405267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66FF"/>
                </a:solidFill>
              </a:rPr>
              <a:t>Ta phải thực hiện </a:t>
            </a:r>
            <a:r>
              <a:rPr lang="en-US" altLang="en-US" sz="3600" b="1">
                <a:solidFill>
                  <a:srgbClr val="0066FF"/>
                </a:solidFill>
              </a:rPr>
              <a:t>phép </a:t>
            </a:r>
            <a:r>
              <a:rPr lang="en-US" altLang="en-US" sz="3600" b="1" smtClean="0">
                <a:solidFill>
                  <a:srgbClr val="0066FF"/>
                </a:solidFill>
              </a:rPr>
              <a:t>cộng</a:t>
            </a:r>
            <a:r>
              <a:rPr lang="en-US" altLang="en-US" sz="3600" b="1">
                <a:solidFill>
                  <a:srgbClr val="0066FF"/>
                </a:solidFill>
              </a:rPr>
              <a:t>:  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828800" y="1046163"/>
            <a:ext cx="6555000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66FF"/>
                </a:solidFill>
              </a:rPr>
              <a:t>3 giờ 15 phút + 2 giờ </a:t>
            </a:r>
            <a:r>
              <a:rPr lang="en-US" altLang="en-US" sz="3600" b="1">
                <a:solidFill>
                  <a:srgbClr val="0066FF"/>
                </a:solidFill>
              </a:rPr>
              <a:t>35 </a:t>
            </a:r>
            <a:r>
              <a:rPr lang="en-US" altLang="en-US" sz="3600" b="1" smtClean="0">
                <a:solidFill>
                  <a:srgbClr val="0066FF"/>
                </a:solidFill>
              </a:rPr>
              <a:t>phút = ?</a:t>
            </a:r>
            <a:endParaRPr lang="en-US" altLang="en-US" sz="3600" b="1">
              <a:solidFill>
                <a:srgbClr val="0066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81629" y="2329761"/>
            <a:ext cx="447430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</a:rPr>
              <a:t>Đổi: 3 giờ 15 phút = 195 phút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76105" y="3293822"/>
            <a:ext cx="374653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</a:rPr>
              <a:t>2 giờ 35 phút = 155 phút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781629" y="4386809"/>
            <a:ext cx="705757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</a:rPr>
              <a:t>195 phút + 155 phút = 350 phút = 5 giờ 50 phút</a:t>
            </a:r>
            <a:endParaRPr lang="en-US" altLang="en-US" sz="28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22" grpId="0"/>
      <p:bldP spid="5133" grpId="0" animBg="1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514600" y="2895600"/>
            <a:ext cx="38862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43114" y="405267"/>
            <a:ext cx="891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66FF"/>
                </a:solidFill>
              </a:rPr>
              <a:t>Ta phải thực hiện </a:t>
            </a:r>
            <a:r>
              <a:rPr lang="en-US" altLang="en-US" sz="3600" b="1">
                <a:solidFill>
                  <a:srgbClr val="0066FF"/>
                </a:solidFill>
              </a:rPr>
              <a:t>phép </a:t>
            </a:r>
            <a:r>
              <a:rPr lang="en-US" altLang="en-US" sz="3600" b="1" smtClean="0">
                <a:solidFill>
                  <a:srgbClr val="0066FF"/>
                </a:solidFill>
              </a:rPr>
              <a:t>cộng</a:t>
            </a:r>
            <a:r>
              <a:rPr lang="en-US" altLang="en-US" sz="3600" b="1">
                <a:solidFill>
                  <a:srgbClr val="0066FF"/>
                </a:solidFill>
              </a:rPr>
              <a:t>:  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048000" y="4191000"/>
            <a:ext cx="2630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5486400"/>
            <a:ext cx="9144000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Vậy: 3 </a:t>
            </a:r>
            <a:r>
              <a:rPr lang="en-US" altLang="en-US" sz="3200">
                <a:solidFill>
                  <a:srgbClr val="0000FF"/>
                </a:solidFill>
              </a:rPr>
              <a:t>giờ </a:t>
            </a:r>
            <a:r>
              <a:rPr lang="en-US" altLang="en-US" sz="3200" smtClean="0">
                <a:solidFill>
                  <a:srgbClr val="0000FF"/>
                </a:solidFill>
              </a:rPr>
              <a:t>15 phút </a:t>
            </a:r>
            <a:r>
              <a:rPr lang="en-US" altLang="en-US" sz="3200">
                <a:solidFill>
                  <a:srgbClr val="0000FF"/>
                </a:solidFill>
              </a:rPr>
              <a:t>+ </a:t>
            </a:r>
            <a:r>
              <a:rPr lang="en-US" altLang="en-US" sz="3200">
                <a:solidFill>
                  <a:srgbClr val="0000FF"/>
                </a:solidFill>
              </a:rPr>
              <a:t>2giờ </a:t>
            </a:r>
            <a:r>
              <a:rPr lang="en-US" altLang="en-US" sz="3200" smtClean="0">
                <a:solidFill>
                  <a:srgbClr val="0000FF"/>
                </a:solidFill>
              </a:rPr>
              <a:t>35 phút </a:t>
            </a:r>
            <a:r>
              <a:rPr lang="en-US" altLang="en-US" sz="3200">
                <a:solidFill>
                  <a:srgbClr val="0000FF"/>
                </a:solidFill>
              </a:rPr>
              <a:t>= </a:t>
            </a:r>
            <a:r>
              <a:rPr lang="en-US" altLang="en-US" sz="3200" b="1">
                <a:solidFill>
                  <a:srgbClr val="0000FF"/>
                </a:solidFill>
              </a:rPr>
              <a:t>5 </a:t>
            </a:r>
            <a:r>
              <a:rPr lang="en-US" altLang="en-US" sz="3200" b="1">
                <a:solidFill>
                  <a:srgbClr val="0000FF"/>
                </a:solidFill>
              </a:rPr>
              <a:t>giờ </a:t>
            </a:r>
            <a:r>
              <a:rPr lang="en-US" altLang="en-US" sz="3200" b="1" smtClean="0">
                <a:solidFill>
                  <a:srgbClr val="0000FF"/>
                </a:solidFill>
              </a:rPr>
              <a:t>50 phút</a:t>
            </a:r>
            <a:endParaRPr lang="en-US" altLang="en-US" sz="3200" b="1">
              <a:solidFill>
                <a:srgbClr val="0000FF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673350" y="33782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073150" y="2208213"/>
            <a:ext cx="520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chemeClr val="accent2"/>
                </a:solidFill>
              </a:rPr>
              <a:t>Ta đặt tính và tính như sau: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206750" y="2894013"/>
            <a:ext cx="2646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99"/>
                </a:solidFill>
              </a:rPr>
              <a:t>3 giờ </a:t>
            </a:r>
            <a:r>
              <a:rPr lang="en-US" altLang="en-US" sz="3600">
                <a:solidFill>
                  <a:srgbClr val="000099"/>
                </a:solidFill>
              </a:rPr>
              <a:t>15 </a:t>
            </a:r>
            <a:r>
              <a:rPr lang="en-US" altLang="en-US" sz="3600" smtClean="0">
                <a:solidFill>
                  <a:srgbClr val="000099"/>
                </a:solidFill>
              </a:rPr>
              <a:t>phút</a:t>
            </a:r>
            <a:endParaRPr lang="en-US" altLang="en-US" sz="3600">
              <a:solidFill>
                <a:srgbClr val="000099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3178175" y="3481388"/>
            <a:ext cx="2646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2 </a:t>
            </a:r>
            <a:r>
              <a:rPr lang="en-US" altLang="en-US" sz="3600">
                <a:solidFill>
                  <a:srgbClr val="0000FF"/>
                </a:solidFill>
              </a:rPr>
              <a:t>giờ </a:t>
            </a:r>
            <a:r>
              <a:rPr lang="en-US" altLang="en-US" sz="3600" smtClean="0">
                <a:solidFill>
                  <a:srgbClr val="0000FF"/>
                </a:solidFill>
              </a:rPr>
              <a:t>35 </a:t>
            </a:r>
            <a:r>
              <a:rPr lang="en-US" altLang="en-US" sz="3600">
                <a:solidFill>
                  <a:srgbClr val="0000FF"/>
                </a:solidFill>
              </a:rPr>
              <a:t>phút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469826" y="4251108"/>
            <a:ext cx="787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smtClean="0">
                <a:solidFill>
                  <a:srgbClr val="000099"/>
                </a:solidFill>
              </a:rPr>
              <a:t>giờ</a:t>
            </a:r>
            <a:endParaRPr lang="en-US" altLang="en-US" sz="3600">
              <a:solidFill>
                <a:srgbClr val="000099"/>
              </a:solidFill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828800" y="1046163"/>
            <a:ext cx="6555000" cy="64633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66FF"/>
                </a:solidFill>
              </a:rPr>
              <a:t>3 giờ 15 phút + 2 giờ </a:t>
            </a:r>
            <a:r>
              <a:rPr lang="en-US" altLang="en-US" sz="3600" b="1">
                <a:solidFill>
                  <a:srgbClr val="0066FF"/>
                </a:solidFill>
              </a:rPr>
              <a:t>35 </a:t>
            </a:r>
            <a:r>
              <a:rPr lang="en-US" altLang="en-US" sz="3600" b="1" smtClean="0">
                <a:solidFill>
                  <a:srgbClr val="0066FF"/>
                </a:solidFill>
              </a:rPr>
              <a:t>phút = ?</a:t>
            </a:r>
            <a:endParaRPr lang="en-US" altLang="en-US" sz="3600" b="1">
              <a:solidFill>
                <a:srgbClr val="0066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0678" y="430666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000099"/>
                </a:solidFill>
              </a:rPr>
              <a:t>50</a:t>
            </a:r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4826212" y="4278998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99"/>
                </a:solidFill>
              </a:rPr>
              <a:t>phút</a:t>
            </a:r>
            <a:endParaRPr lang="en-US" altLang="en-US" sz="360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427956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rgbClr val="000099"/>
                </a:solidFill>
              </a:rPr>
              <a:t>5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081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22" grpId="0"/>
      <p:bldP spid="5126" grpId="0" animBg="1"/>
      <p:bldP spid="5127" grpId="0"/>
      <p:bldP spid="5129" grpId="0"/>
      <p:bldP spid="5130" grpId="0"/>
      <p:bldP spid="5131" grpId="0"/>
      <p:bldP spid="5132" grpId="0"/>
      <p:bldP spid="5133" grpId="0" animBg="1"/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14300" y="155941"/>
            <a:ext cx="8991600" cy="1384995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FF"/>
                </a:solidFill>
              </a:rPr>
              <a:t>Ví dụ 1:</a:t>
            </a:r>
            <a:r>
              <a:rPr lang="en-US" altLang="en-US" sz="2800">
                <a:solidFill>
                  <a:srgbClr val="0000FF"/>
                </a:solidFill>
              </a:rPr>
              <a:t> Một ô tô đi từ Hà Nội đến Thanh Hoá hết 3 giờ 15 phút rồi đi tiếp đến Vinh hết 2 giờ 35 phút. Hỏi ô tô đó đã đi cả quãng đường từ Hà Nội đến Vinh hết bao nhiêu thời gian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3002" y="2009883"/>
            <a:ext cx="8305800" cy="21049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80603" y="2543283"/>
            <a:ext cx="447430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</a:rPr>
              <a:t>Đổi: 3 giờ 15 phút = 195 phút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08367" y="3068418"/>
            <a:ext cx="3746538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</a:rPr>
              <a:t>2 giờ 35 phút = 155 phút</a:t>
            </a:r>
            <a:endParaRPr lang="en-US" altLang="en-US" sz="280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99174" y="3591638"/>
            <a:ext cx="751477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FF"/>
                </a:solidFill>
              </a:rPr>
              <a:t>195 phút + 155 phút = 350 phút = </a:t>
            </a:r>
            <a:r>
              <a:rPr lang="en-US" altLang="en-US" sz="2800" b="1" smtClean="0">
                <a:solidFill>
                  <a:srgbClr val="0000FF"/>
                </a:solidFill>
              </a:rPr>
              <a:t>5 giờ 50 phút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58538" y="1997788"/>
            <a:ext cx="142240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FF0000"/>
                </a:solidFill>
              </a:rPr>
              <a:t>Cách 1: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002" y="4273809"/>
            <a:ext cx="8305800" cy="21049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58538" y="4261714"/>
            <a:ext cx="142240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FF0000"/>
                </a:solidFill>
              </a:rPr>
              <a:t>Cách 2: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044010" y="5253487"/>
            <a:ext cx="2630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180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70545" y="4632699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99"/>
                </a:solidFill>
              </a:rPr>
              <a:t>+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3275370" y="4261714"/>
            <a:ext cx="2098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99"/>
                </a:solidFill>
              </a:rPr>
              <a:t>3 giờ </a:t>
            </a:r>
            <a:r>
              <a:rPr lang="en-US" altLang="en-US" sz="2800">
                <a:solidFill>
                  <a:srgbClr val="000099"/>
                </a:solidFill>
              </a:rPr>
              <a:t>15 </a:t>
            </a:r>
            <a:r>
              <a:rPr lang="en-US" altLang="en-US" sz="2800" smtClean="0">
                <a:solidFill>
                  <a:srgbClr val="000099"/>
                </a:solidFill>
              </a:rPr>
              <a:t>phút</a:t>
            </a:r>
            <a:endParaRPr lang="en-US" altLang="en-US" sz="2800">
              <a:solidFill>
                <a:srgbClr val="000099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3275370" y="4735887"/>
            <a:ext cx="2098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2 </a:t>
            </a:r>
            <a:r>
              <a:rPr lang="en-US" altLang="en-US" sz="2800">
                <a:solidFill>
                  <a:srgbClr val="0000FF"/>
                </a:solidFill>
              </a:rPr>
              <a:t>giờ </a:t>
            </a:r>
            <a:r>
              <a:rPr lang="en-US" altLang="en-US" sz="2800" smtClean="0">
                <a:solidFill>
                  <a:srgbClr val="0000FF"/>
                </a:solidFill>
              </a:rPr>
              <a:t>35 </a:t>
            </a:r>
            <a:r>
              <a:rPr lang="en-US" altLang="en-US" sz="2800">
                <a:solidFill>
                  <a:srgbClr val="0000FF"/>
                </a:solidFill>
              </a:rPr>
              <a:t>phút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89846" y="5291360"/>
            <a:ext cx="2098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smtClean="0">
                <a:solidFill>
                  <a:srgbClr val="000099"/>
                </a:solidFill>
              </a:rPr>
              <a:t>5 giờ 50 phút</a:t>
            </a:r>
            <a:endParaRPr lang="en-US" altLang="en-US" sz="2800">
              <a:solidFill>
                <a:srgbClr val="000099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999961" y="5764612"/>
            <a:ext cx="766884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Vậy: 3 </a:t>
            </a:r>
            <a:r>
              <a:rPr lang="en-US" altLang="en-US" sz="2800">
                <a:solidFill>
                  <a:srgbClr val="0000FF"/>
                </a:solidFill>
              </a:rPr>
              <a:t>giờ </a:t>
            </a:r>
            <a:r>
              <a:rPr lang="en-US" altLang="en-US" sz="2800" smtClean="0">
                <a:solidFill>
                  <a:srgbClr val="0000FF"/>
                </a:solidFill>
              </a:rPr>
              <a:t>15 phút </a:t>
            </a:r>
            <a:r>
              <a:rPr lang="en-US" altLang="en-US" sz="2800">
                <a:solidFill>
                  <a:srgbClr val="0000FF"/>
                </a:solidFill>
              </a:rPr>
              <a:t>+ </a:t>
            </a:r>
            <a:r>
              <a:rPr lang="en-US" altLang="en-US" sz="2800">
                <a:solidFill>
                  <a:srgbClr val="0000FF"/>
                </a:solidFill>
              </a:rPr>
              <a:t>2giờ </a:t>
            </a:r>
            <a:r>
              <a:rPr lang="en-US" altLang="en-US" sz="2800" smtClean="0">
                <a:solidFill>
                  <a:srgbClr val="0000FF"/>
                </a:solidFill>
              </a:rPr>
              <a:t>35 phút </a:t>
            </a:r>
            <a:r>
              <a:rPr lang="en-US" altLang="en-US" sz="2800">
                <a:solidFill>
                  <a:srgbClr val="0000FF"/>
                </a:solidFill>
              </a:rPr>
              <a:t>= </a:t>
            </a:r>
            <a:r>
              <a:rPr lang="en-US" altLang="en-US" sz="2800" b="1">
                <a:solidFill>
                  <a:srgbClr val="0000FF"/>
                </a:solidFill>
              </a:rPr>
              <a:t>5 </a:t>
            </a:r>
            <a:r>
              <a:rPr lang="en-US" altLang="en-US" sz="2800" b="1">
                <a:solidFill>
                  <a:srgbClr val="0000FF"/>
                </a:solidFill>
              </a:rPr>
              <a:t>giờ </a:t>
            </a:r>
            <a:r>
              <a:rPr lang="en-US" altLang="en-US" sz="2800" b="1" smtClean="0">
                <a:solidFill>
                  <a:srgbClr val="0000FF"/>
                </a:solidFill>
              </a:rPr>
              <a:t>50 phút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1016</TotalTime>
  <Words>1309</Words>
  <Application>Microsoft Office PowerPoint</Application>
  <PresentationFormat>On-screen Show (4:3)</PresentationFormat>
  <Paragraphs>216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 New Roman</vt:lpstr>
      <vt:lpstr>Arial</vt:lpstr>
      <vt:lpstr>Garamond</vt:lpstr>
      <vt:lpstr>Organic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CHUC CAC EM HOC TOT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274</cp:revision>
  <dcterms:modified xsi:type="dcterms:W3CDTF">2020-05-25T17:56:29Z</dcterms:modified>
</cp:coreProperties>
</file>